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6"/>
  </p:notesMasterIdLst>
  <p:handoutMasterIdLst>
    <p:handoutMasterId r:id="rId17"/>
  </p:handoutMasterIdLst>
  <p:sldIdLst>
    <p:sldId id="257" r:id="rId2"/>
    <p:sldId id="272" r:id="rId3"/>
    <p:sldId id="265" r:id="rId4"/>
    <p:sldId id="264" r:id="rId5"/>
    <p:sldId id="263" r:id="rId6"/>
    <p:sldId id="269" r:id="rId7"/>
    <p:sldId id="259" r:id="rId8"/>
    <p:sldId id="271" r:id="rId9"/>
    <p:sldId id="266" r:id="rId10"/>
    <p:sldId id="270" r:id="rId11"/>
    <p:sldId id="267" r:id="rId12"/>
    <p:sldId id="268" r:id="rId13"/>
    <p:sldId id="260" r:id="rId14"/>
    <p:sldId id="261" r:id="rId15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C3E0910-793C-46A0-8623-CEAD4857882F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9EE704A-765A-48C7-8594-25B15929F837}" type="datetime1">
              <a:rPr lang="pt-BR" smtClean="0"/>
              <a:t>01/11/2024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097280" y="758952"/>
            <a:ext cx="10058400" cy="356616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92B5B4-4D0A-4964-A1A3-B85B0EE00890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E1A5F9-C71D-4DE8-8BF4-9F6FC06A94B8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412302"/>
            <a:ext cx="2628900" cy="5759898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1DCD7D-5BFD-485D-AED5-B62EAACA4CB6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3252B5-F3E6-4058-A723-196087E9E541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097280" y="758952"/>
            <a:ext cx="10058400" cy="356616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251DFA-97D2-4C90-9100-D1173CC96C37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Espaço Reservado para o Número do Slide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51B26C-F0DB-4889-B6A3-FE07E152272F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0565EE-A4B5-4AB4-9432-D16ECAE9EF1F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11" name="Espaço Reservado para Rodapé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2" name="Espaço Reservado para Número de Slide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C470C2D-02C8-4A1B-A79F-498A53DD951F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7" name="Espaço Reservado para Rodapé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8" name="Espaço reservado para o número do slide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94EF83-1835-4C7A-B4B2-F0B720F5AC0B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43465" y="3043050"/>
            <a:ext cx="3517567" cy="3064505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os estilos de 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6F5D5688-1774-4625-9E74-88EA94DB2550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pPr rtl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fld id="{3D5E4E1C-696A-4E82-B6DD-87ECA4CC925A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66BA6665-D630-4C43-9989-3D086DA68E5F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tângulo 21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 rtlCol="0">
            <a:normAutofit/>
          </a:bodyPr>
          <a:lstStyle/>
          <a:p>
            <a:pPr rtl="0"/>
            <a:r>
              <a:rPr lang="pt-br" sz="8000" dirty="0"/>
              <a:t>Revisão de Filosofia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1021498"/>
          </a:xfrm>
        </p:spPr>
        <p:txBody>
          <a:bodyPr rtlCol="0">
            <a:normAutofit/>
          </a:bodyPr>
          <a:lstStyle/>
          <a:p>
            <a:pPr rtl="0"/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Professor</a:t>
            </a:r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alexandre</a:t>
            </a:r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lui</a:t>
            </a:r>
            <a:r>
              <a:rPr lang="pt-b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zeni</a:t>
            </a: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>
            <a:extLst>
              <a:ext uri="{FF2B5EF4-FFF2-40B4-BE49-F238E27FC236}">
                <a16:creationId xmlns:a16="http://schemas.microsoft.com/office/drawing/2014/main" id="{53782A6F-736E-432D-852B-B97CFF5CCC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6816"/>
            <a:ext cx="5175474" cy="3902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15F2050B-0F88-45ED-90C0-4AF8870DD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b="0" i="0" dirty="0">
                <a:solidFill>
                  <a:schemeClr val="tx1"/>
                </a:solidFill>
                <a:effectLst/>
                <a:latin typeface="Open Sans"/>
              </a:rPr>
              <a:t>Hannah Arendt, em “A Condição Humana”, aponta que os modos pelos quais os seres humanos se manifestam uns aos outros, não como meros objetos físicos, mas enquanto homens, são:</a:t>
            </a:r>
          </a:p>
          <a:p>
            <a:pPr marL="0" indent="0" algn="just">
              <a:buNone/>
            </a:pPr>
            <a:r>
              <a:rPr lang="pt-BR" sz="3200" dirty="0">
                <a:solidFill>
                  <a:schemeClr val="tx1"/>
                </a:solidFill>
                <a:latin typeface="Open Sans"/>
              </a:rPr>
              <a:t>a) 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Open Sans"/>
              </a:rPr>
              <a:t>ação e discurso.</a:t>
            </a:r>
            <a:endParaRPr lang="pt-BR" sz="3200" dirty="0">
              <a:solidFill>
                <a:schemeClr val="tx1"/>
              </a:solidFill>
              <a:latin typeface="Open Sans"/>
            </a:endParaRPr>
          </a:p>
          <a:p>
            <a:pPr marL="0" indent="0" algn="just">
              <a:buNone/>
            </a:pPr>
            <a:r>
              <a:rPr lang="pt-BR" sz="2800" dirty="0">
                <a:solidFill>
                  <a:schemeClr val="tx1"/>
                </a:solidFill>
              </a:rPr>
              <a:t>b) 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Open Sans"/>
              </a:rPr>
              <a:t>arte e linguagem.</a:t>
            </a:r>
          </a:p>
          <a:p>
            <a:pPr marL="0" indent="0" algn="just">
              <a:buNone/>
            </a:pPr>
            <a:r>
              <a:rPr lang="pt-BR" sz="2800" dirty="0">
                <a:solidFill>
                  <a:schemeClr val="tx1"/>
                </a:solidFill>
                <a:latin typeface="Open Sans"/>
              </a:rPr>
              <a:t>c) 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Open Sans"/>
              </a:rPr>
              <a:t>liberdade e expressão.</a:t>
            </a:r>
            <a:endParaRPr lang="pt-BR" sz="2800" dirty="0">
              <a:solidFill>
                <a:schemeClr val="tx1"/>
              </a:solidFill>
              <a:latin typeface="Open Sans"/>
            </a:endParaRPr>
          </a:p>
          <a:p>
            <a:pPr marL="0" indent="0" algn="just">
              <a:buNone/>
            </a:pPr>
            <a:r>
              <a:rPr lang="pt-BR" sz="2800" dirty="0">
                <a:solidFill>
                  <a:schemeClr val="tx1"/>
                </a:solidFill>
                <a:latin typeface="Open Sans"/>
              </a:rPr>
              <a:t>d) 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Open Sans"/>
              </a:rPr>
              <a:t>trabalho e discurso.</a:t>
            </a:r>
          </a:p>
          <a:p>
            <a:pPr marL="0" indent="0" algn="just">
              <a:buNone/>
            </a:pPr>
            <a:r>
              <a:rPr lang="pt-BR" sz="2800" dirty="0">
                <a:solidFill>
                  <a:schemeClr val="tx1"/>
                </a:solidFill>
                <a:latin typeface="Open Sans"/>
              </a:rPr>
              <a:t>e) 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Open Sans"/>
              </a:rPr>
              <a:t>ação e libertinagem.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FD64FD6-BD52-47BE-915D-85E3F7934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5D5688-1774-4625-9E74-88EA94DB2550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C7203714-AE5D-4597-AB36-24CAD08EF903}"/>
              </a:ext>
            </a:extLst>
          </p:cNvPr>
          <p:cNvSpPr/>
          <p:nvPr/>
        </p:nvSpPr>
        <p:spPr>
          <a:xfrm>
            <a:off x="0" y="1854065"/>
            <a:ext cx="3150973" cy="5768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680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23F9C5B0-5FA5-4891-9FC3-4A631E07C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071" y="1232120"/>
            <a:ext cx="4532242" cy="144675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pt-BR" sz="4400" u="sng" dirty="0">
                <a:solidFill>
                  <a:schemeClr val="tx1"/>
                </a:solidFill>
              </a:rPr>
              <a:t>Filosofia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u="sng" dirty="0">
                <a:solidFill>
                  <a:schemeClr val="tx1"/>
                </a:solidFill>
              </a:rPr>
              <a:t>e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u="sng" dirty="0">
                <a:solidFill>
                  <a:schemeClr val="tx1"/>
                </a:solidFill>
              </a:rPr>
              <a:t>ética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C8FE4B5B-7357-4F2F-BE3D-223113312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4070" y="2884466"/>
            <a:ext cx="4532243" cy="2803327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Hans Jonas</a:t>
            </a:r>
            <a:r>
              <a:rPr lang="pt-BR" sz="2400" b="1" dirty="0">
                <a:solidFill>
                  <a:schemeClr val="tx1"/>
                </a:solidFill>
                <a:latin typeface="Franklin Gothic Medium" panose="020B0603020102020204" pitchFamily="34" charset="0"/>
              </a:rPr>
              <a:t> </a:t>
            </a:r>
            <a:r>
              <a:rPr lang="pt-BR" sz="2400" dirty="0">
                <a:solidFill>
                  <a:schemeClr val="tx1"/>
                </a:solidFill>
              </a:rPr>
              <a:t>(1903 – 1993).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Ética da responsabilidade;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Princípios </a:t>
            </a:r>
            <a:r>
              <a:rPr lang="pt-BR" sz="1600">
                <a:solidFill>
                  <a:schemeClr val="tx1"/>
                </a:solidFill>
              </a:rPr>
              <a:t>da responsabilidade;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Preocupação com as vidas futuras;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Avanço tecnológico avassalador;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Repensar ações;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Humildade no poder de deter a destruição;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7127920-46E7-4D05-AB21-B72D05D862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692" y="1444487"/>
            <a:ext cx="6110271" cy="381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853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15F2050B-0F88-45ED-90C0-4AF8870DD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(ENEM) Leia o texto.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“A técnica moderna introduziu ações de uma tal ordem inédita de grandeza, com tais novos objetos e consequências que a moldura ética antiga não consegue mais enquadrá-las. [...]. A presença do homem no mundo era um dado primário e indiscutível de onde partia toda ideia de dever referente à conduta humana: agora, ela própria tornou-se um objeto de dever – isto é, o dever de proteger a premissa básica de todo dever, ou seja, precisamente a presença de meros candidatos a um universo moral no mundo físico do futuro; isso significa, entre outras coisas, conservar este mundo físico de modo que as condições para uma tal presença permaneçam intactas”.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(JONAS, H. O princípio responsabilidade: ensaio de uma ética para civilização tecnológica. Rio de Janeiro: Contraponto; Ed. PUC-Rio, 2006)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Considerando o trecho citado e as reflexões de Hans Jonas sobre o princípio da responsabilidade, é correto afirmar: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A) As premissas das éticas antigas devem ser resgatadas uma vez que permitem repensar a inserção do ser humano na natureza e os impactos da ação humana no planeta.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B) A responsabilidade ética na sociedade atual exige uma perspectiva antropocêntrica a fim de preservar a vida das gerações futuras.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C) A separação entre ser humano e natureza, característica da sociedade moderna, permitiu colocar a natureza como objeto de responsabilidade ética.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D) A ação ética na civilização tecnológica demanda uma responsabilidade coletiva que tome como base as futuras gerações. 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E) A ética da responsabilidade desconsidera a dignidade própria da natureza, mas defende o uso moderado dos recursos naturais a fim de preservar as condições materiais de vida das gerações futuras.</a:t>
            </a:r>
          </a:p>
          <a:p>
            <a:endParaRPr lang="pt-BR" dirty="0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FD64FD6-BD52-47BE-915D-85E3F7934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5D5688-1774-4625-9E74-88EA94DB2550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C7203714-AE5D-4597-AB36-24CAD08EF903}"/>
              </a:ext>
            </a:extLst>
          </p:cNvPr>
          <p:cNvSpPr/>
          <p:nvPr/>
        </p:nvSpPr>
        <p:spPr>
          <a:xfrm>
            <a:off x="-1" y="5532438"/>
            <a:ext cx="12085983" cy="5768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760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lz - Desenho de porfabia - Gartic">
            <a:extLst>
              <a:ext uri="{FF2B5EF4-FFF2-40B4-BE49-F238E27FC236}">
                <a16:creationId xmlns:a16="http://schemas.microsoft.com/office/drawing/2014/main" id="{6853C1CF-9490-42DF-920F-393DAD450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462" y="656957"/>
            <a:ext cx="6652590" cy="5478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565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996779-FDFB-4FC8-B0AC-23CD86362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A31883-5B51-4256-B7B4-B64195CA5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2" name="Picture 4" descr="TAMO JUNTO | Reverte">
            <a:extLst>
              <a:ext uri="{FF2B5EF4-FFF2-40B4-BE49-F238E27FC236}">
                <a16:creationId xmlns:a16="http://schemas.microsoft.com/office/drawing/2014/main" id="{796ACEDB-97A0-4ACA-9E07-0D6A97D84FD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222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F98157-7435-48D0-A010-8132A1E7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3252B5-F3E6-4058-A723-196087E9E541}" type="datetime1">
              <a:rPr kumimoji="0" lang="pt-BR" sz="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01/11/2024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F0502020204030204"/>
              <a:ea typeface="+mn-ea"/>
              <a:cs typeface="+mn-cs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30C3D92D-F05E-4E3A-B9DD-EB77B72C45A6}"/>
              </a:ext>
            </a:extLst>
          </p:cNvPr>
          <p:cNvSpPr/>
          <p:nvPr/>
        </p:nvSpPr>
        <p:spPr>
          <a:xfrm>
            <a:off x="4240695" y="1497496"/>
            <a:ext cx="379012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6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F0502020204030204"/>
                <a:ea typeface="+mn-ea"/>
                <a:cs typeface="+mn-cs"/>
              </a:rPr>
              <a:t>Filosofia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CDFC879C-6D97-43C2-AA67-CC6F9C7618A3}"/>
              </a:ext>
            </a:extLst>
          </p:cNvPr>
          <p:cNvSpPr/>
          <p:nvPr/>
        </p:nvSpPr>
        <p:spPr>
          <a:xfrm>
            <a:off x="503584" y="3591339"/>
            <a:ext cx="2226365" cy="702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F0502020204030204"/>
                <a:ea typeface="+mn-ea"/>
                <a:cs typeface="+mn-cs"/>
              </a:rPr>
              <a:t>Democracia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B21C3B43-1650-4C16-A46E-4C8261E4E386}"/>
              </a:ext>
            </a:extLst>
          </p:cNvPr>
          <p:cNvSpPr/>
          <p:nvPr/>
        </p:nvSpPr>
        <p:spPr>
          <a:xfrm>
            <a:off x="2729949" y="4658139"/>
            <a:ext cx="2226365" cy="702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F0502020204030204"/>
                <a:ea typeface="+mn-ea"/>
                <a:cs typeface="+mn-cs"/>
              </a:rPr>
              <a:t>Psicanálise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B57B072B-885F-4092-BA6E-C38A06C615A7}"/>
              </a:ext>
            </a:extLst>
          </p:cNvPr>
          <p:cNvSpPr/>
          <p:nvPr/>
        </p:nvSpPr>
        <p:spPr>
          <a:xfrm>
            <a:off x="5121966" y="4658139"/>
            <a:ext cx="2226365" cy="702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F0502020204030204"/>
                <a:ea typeface="+mn-ea"/>
                <a:cs typeface="+mn-cs"/>
              </a:rPr>
              <a:t>Ciência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91E8D29D-441A-4F9A-8E16-5C8D4E409910}"/>
              </a:ext>
            </a:extLst>
          </p:cNvPr>
          <p:cNvSpPr/>
          <p:nvPr/>
        </p:nvSpPr>
        <p:spPr>
          <a:xfrm>
            <a:off x="7513983" y="4658139"/>
            <a:ext cx="2226365" cy="702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F0502020204030204"/>
                <a:ea typeface="+mn-ea"/>
                <a:cs typeface="+mn-cs"/>
              </a:rPr>
              <a:t>Política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0CB53859-933E-4C1F-B299-EF1894DA1B2C}"/>
              </a:ext>
            </a:extLst>
          </p:cNvPr>
          <p:cNvSpPr/>
          <p:nvPr/>
        </p:nvSpPr>
        <p:spPr>
          <a:xfrm>
            <a:off x="9740348" y="3571805"/>
            <a:ext cx="2226365" cy="702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F0502020204030204"/>
                <a:ea typeface="+mn-ea"/>
                <a:cs typeface="+mn-cs"/>
              </a:rPr>
              <a:t>Ética</a:t>
            </a:r>
          </a:p>
        </p:txBody>
      </p:sp>
      <p:sp>
        <p:nvSpPr>
          <p:cNvPr id="11" name="Seta: para Baixo 10">
            <a:extLst>
              <a:ext uri="{FF2B5EF4-FFF2-40B4-BE49-F238E27FC236}">
                <a16:creationId xmlns:a16="http://schemas.microsoft.com/office/drawing/2014/main" id="{65429A71-2D9D-4E53-8917-912482E58D6E}"/>
              </a:ext>
            </a:extLst>
          </p:cNvPr>
          <p:cNvSpPr/>
          <p:nvPr/>
        </p:nvSpPr>
        <p:spPr>
          <a:xfrm rot="2406866">
            <a:off x="4852897" y="2411100"/>
            <a:ext cx="484632" cy="21584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F0502020204030204"/>
              <a:ea typeface="+mn-ea"/>
              <a:cs typeface="+mn-cs"/>
            </a:endParaRPr>
          </a:p>
        </p:txBody>
      </p:sp>
      <p:sp>
        <p:nvSpPr>
          <p:cNvPr id="13" name="Seta: para Baixo 12">
            <a:extLst>
              <a:ext uri="{FF2B5EF4-FFF2-40B4-BE49-F238E27FC236}">
                <a16:creationId xmlns:a16="http://schemas.microsoft.com/office/drawing/2014/main" id="{3C8C9EEE-C483-41CE-A32F-C9B95F909006}"/>
              </a:ext>
            </a:extLst>
          </p:cNvPr>
          <p:cNvSpPr/>
          <p:nvPr/>
        </p:nvSpPr>
        <p:spPr>
          <a:xfrm>
            <a:off x="5893439" y="2763078"/>
            <a:ext cx="484632" cy="15110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F0502020204030204"/>
              <a:ea typeface="+mn-ea"/>
              <a:cs typeface="+mn-cs"/>
            </a:endParaRPr>
          </a:p>
        </p:txBody>
      </p:sp>
      <p:sp>
        <p:nvSpPr>
          <p:cNvPr id="14" name="Seta: para Baixo 13">
            <a:extLst>
              <a:ext uri="{FF2B5EF4-FFF2-40B4-BE49-F238E27FC236}">
                <a16:creationId xmlns:a16="http://schemas.microsoft.com/office/drawing/2014/main" id="{A5B9823C-E2FD-40C4-BE9B-ECCFB0F8523D}"/>
              </a:ext>
            </a:extLst>
          </p:cNvPr>
          <p:cNvSpPr/>
          <p:nvPr/>
        </p:nvSpPr>
        <p:spPr>
          <a:xfrm rot="19187357">
            <a:off x="6878768" y="2443255"/>
            <a:ext cx="484632" cy="18790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F0502020204030204"/>
              <a:ea typeface="+mn-ea"/>
              <a:cs typeface="+mn-cs"/>
            </a:endParaRPr>
          </a:p>
        </p:txBody>
      </p:sp>
      <p:sp>
        <p:nvSpPr>
          <p:cNvPr id="15" name="Seta: Dobrada para Cima 14">
            <a:extLst>
              <a:ext uri="{FF2B5EF4-FFF2-40B4-BE49-F238E27FC236}">
                <a16:creationId xmlns:a16="http://schemas.microsoft.com/office/drawing/2014/main" id="{E2D319AB-F929-496B-9795-CD34115B486A}"/>
              </a:ext>
            </a:extLst>
          </p:cNvPr>
          <p:cNvSpPr/>
          <p:nvPr/>
        </p:nvSpPr>
        <p:spPr>
          <a:xfrm rot="10800000">
            <a:off x="1245704" y="1696278"/>
            <a:ext cx="2968846" cy="124570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F0502020204030204"/>
              <a:ea typeface="+mn-ea"/>
              <a:cs typeface="+mn-cs"/>
            </a:endParaRPr>
          </a:p>
        </p:txBody>
      </p:sp>
      <p:sp>
        <p:nvSpPr>
          <p:cNvPr id="16" name="Seta: Dobrada para Cima 15">
            <a:extLst>
              <a:ext uri="{FF2B5EF4-FFF2-40B4-BE49-F238E27FC236}">
                <a16:creationId xmlns:a16="http://schemas.microsoft.com/office/drawing/2014/main" id="{10CEA2D6-A62D-4CC3-AF8C-B743F469C8B8}"/>
              </a:ext>
            </a:extLst>
          </p:cNvPr>
          <p:cNvSpPr/>
          <p:nvPr/>
        </p:nvSpPr>
        <p:spPr>
          <a:xfrm rot="10800000" flipH="1">
            <a:off x="8056958" y="1696273"/>
            <a:ext cx="3194138" cy="1245705"/>
          </a:xfrm>
          <a:prstGeom prst="bentUp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5821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23F9C5B0-5FA5-4891-9FC3-4A631E07C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071" y="1232120"/>
            <a:ext cx="4532242" cy="144675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pt-BR" sz="4400" u="sng" dirty="0">
                <a:solidFill>
                  <a:schemeClr val="tx1"/>
                </a:solidFill>
              </a:rPr>
              <a:t>Filosofia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u="sng" dirty="0">
                <a:solidFill>
                  <a:schemeClr val="tx1"/>
                </a:solidFill>
              </a:rPr>
              <a:t>e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u="sng" dirty="0">
                <a:solidFill>
                  <a:schemeClr val="tx1"/>
                </a:solidFill>
              </a:rPr>
              <a:t>democracia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C8FE4B5B-7357-4F2F-BE3D-223113312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4070" y="2884466"/>
            <a:ext cx="4532243" cy="2803327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b="0" i="0" dirty="0">
                <a:solidFill>
                  <a:schemeClr val="tx1"/>
                </a:solidFill>
                <a:effectLst/>
                <a:latin typeface="Franklin Gothic Medium" panose="020B0603020102020204" pitchFamily="34" charset="0"/>
              </a:rPr>
              <a:t>Jürgen Habermas</a:t>
            </a:r>
            <a:r>
              <a:rPr lang="pt-BR" sz="2400" b="1" dirty="0">
                <a:solidFill>
                  <a:schemeClr val="tx1"/>
                </a:solidFill>
                <a:latin typeface="Franklin Gothic Medium" panose="020B0603020102020204" pitchFamily="34" charset="0"/>
              </a:rPr>
              <a:t> </a:t>
            </a:r>
            <a:r>
              <a:rPr lang="pt-BR" sz="2400" dirty="0">
                <a:solidFill>
                  <a:schemeClr val="tx1"/>
                </a:solidFill>
              </a:rPr>
              <a:t>(1929).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Razão comunicativa;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Ação comunicativa;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Mundo do sistema e Mundo da vida;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Consenso;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Democracia;</a:t>
            </a:r>
          </a:p>
        </p:txBody>
      </p:sp>
      <p:pic>
        <p:nvPicPr>
          <p:cNvPr id="8" name="Espaço Reservado para Conteúdo 7">
            <a:extLst>
              <a:ext uri="{FF2B5EF4-FFF2-40B4-BE49-F238E27FC236}">
                <a16:creationId xmlns:a16="http://schemas.microsoft.com/office/drawing/2014/main" id="{0911E815-D984-42DB-8DAF-A5C237A604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9413" y="1232120"/>
            <a:ext cx="5927725" cy="4455673"/>
          </a:xfrm>
        </p:spPr>
      </p:pic>
    </p:spTree>
    <p:extLst>
      <p:ext uri="{BB962C8B-B14F-4D97-AF65-F5344CB8AC3E}">
        <p14:creationId xmlns:p14="http://schemas.microsoft.com/office/powerpoint/2010/main" val="1324298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15F2050B-0F88-45ED-90C0-4AF8870DD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/>
              <a:t>(ENEM) Uma norma só deve pretender validez quando todos os que possam ser concernidos por ela cheguem (ou possam chegar), enquanto participantes de um discurso prático, a um acordo quanto à validade dessa norma.</a:t>
            </a:r>
          </a:p>
          <a:p>
            <a:pPr marL="0" indent="0" algn="just">
              <a:buNone/>
            </a:pPr>
            <a:r>
              <a:rPr lang="pt-BR" sz="2400" i="1" dirty="0" err="1"/>
              <a:t>habermas</a:t>
            </a:r>
            <a:r>
              <a:rPr lang="pt-BR" sz="2400" i="1" dirty="0"/>
              <a:t>, j. consciência moral e agir comunicativo. rio de janeiro: tempo brasileiro, 1989.</a:t>
            </a:r>
          </a:p>
          <a:p>
            <a:pPr marL="0" indent="0" algn="just">
              <a:buNone/>
            </a:pPr>
            <a:endParaRPr lang="pt-BR" sz="2400" i="1" dirty="0"/>
          </a:p>
          <a:p>
            <a:pPr marL="0" indent="0" algn="just">
              <a:buNone/>
            </a:pPr>
            <a:r>
              <a:rPr lang="pt-BR" sz="2400" dirty="0"/>
              <a:t>Segundo Habermas, a validez de uma norma deve ser estabelecida pelo(a):</a:t>
            </a:r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dirty="0"/>
              <a:t>a) liberdade humana, que consagra a vontade.</a:t>
            </a:r>
          </a:p>
          <a:p>
            <a:pPr marL="0" indent="0" algn="just">
              <a:buNone/>
            </a:pPr>
            <a:r>
              <a:rPr lang="pt-BR" sz="2400" dirty="0"/>
              <a:t>b) razão comunicativa, que requer um consenso.</a:t>
            </a:r>
          </a:p>
          <a:p>
            <a:pPr marL="0" indent="0" algn="just">
              <a:buNone/>
            </a:pPr>
            <a:r>
              <a:rPr lang="pt-BR" sz="2400" dirty="0"/>
              <a:t>c) conhecimento filosófico, que expressa a verdade.</a:t>
            </a:r>
          </a:p>
          <a:p>
            <a:pPr marL="0" indent="0" algn="just">
              <a:buNone/>
            </a:pPr>
            <a:r>
              <a:rPr lang="pt-BR" sz="2400" dirty="0"/>
              <a:t>d) técnica científica, que aumento o poder do homem.</a:t>
            </a:r>
          </a:p>
          <a:p>
            <a:pPr marL="0" indent="0" algn="just">
              <a:buNone/>
            </a:pPr>
            <a:r>
              <a:rPr lang="pt-BR" sz="2400" dirty="0"/>
              <a:t>e) poder político, que se concentra no sistema partidário.</a:t>
            </a:r>
          </a:p>
          <a:p>
            <a:endParaRPr lang="pt-BR" dirty="0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FD64FD6-BD52-47BE-915D-85E3F7934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5D5688-1774-4625-9E74-88EA94DB2550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C7203714-AE5D-4597-AB36-24CAD08EF903}"/>
              </a:ext>
            </a:extLst>
          </p:cNvPr>
          <p:cNvSpPr/>
          <p:nvPr/>
        </p:nvSpPr>
        <p:spPr>
          <a:xfrm>
            <a:off x="1" y="4273481"/>
            <a:ext cx="6400800" cy="5768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527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23F9C5B0-5FA5-4891-9FC3-4A631E07C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836" y="993912"/>
            <a:ext cx="4532242" cy="144675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pt-BR" sz="4400" u="sng" dirty="0">
                <a:solidFill>
                  <a:schemeClr val="tx1"/>
                </a:solidFill>
              </a:rPr>
              <a:t>Filosofia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u="sng" dirty="0">
                <a:solidFill>
                  <a:schemeClr val="tx1"/>
                </a:solidFill>
              </a:rPr>
              <a:t>e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u="sng" dirty="0">
                <a:solidFill>
                  <a:schemeClr val="tx1"/>
                </a:solidFill>
              </a:rPr>
              <a:t>Psicanálise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C8FE4B5B-7357-4F2F-BE3D-223113312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6835" y="2646258"/>
            <a:ext cx="4532243" cy="303892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chemeClr val="tx1"/>
                </a:solidFill>
              </a:rPr>
              <a:t>Sigmund Freud </a:t>
            </a:r>
            <a:r>
              <a:rPr lang="pt-BR" sz="2400" dirty="0">
                <a:solidFill>
                  <a:schemeClr val="tx1"/>
                </a:solidFill>
              </a:rPr>
              <a:t>(1856 – 1939).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Objeto de estudo </a:t>
            </a: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 Inconsciente.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Manifestação do ser enquanto ser.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Método  Sonhos...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Id – Ego – Superego.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Sociedade  Resultado do recalque de nossas pulsões.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Sublimação </a:t>
            </a: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 Desejos transformados em realização cultural.</a:t>
            </a:r>
            <a:endParaRPr lang="pt-BR" sz="1600" dirty="0">
              <a:solidFill>
                <a:schemeClr val="tx1"/>
              </a:solidFill>
            </a:endParaRPr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42554984-E627-4273-8FE5-48D4074F3A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573" y="798090"/>
            <a:ext cx="4160923" cy="4993109"/>
          </a:xfrm>
        </p:spPr>
      </p:pic>
    </p:spTree>
    <p:extLst>
      <p:ext uri="{BB962C8B-B14F-4D97-AF65-F5344CB8AC3E}">
        <p14:creationId xmlns:p14="http://schemas.microsoft.com/office/powerpoint/2010/main" val="2928276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15F2050B-0F88-45ED-90C0-4AF8870DD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400" dirty="0">
                <a:solidFill>
                  <a:schemeClr val="tx1"/>
                </a:solidFill>
              </a:rPr>
              <a:t>(ENEM) “Todas as </a:t>
            </a:r>
            <a:r>
              <a:rPr lang="pt-BR" sz="2400" dirty="0" err="1">
                <a:solidFill>
                  <a:schemeClr val="tx1"/>
                </a:solidFill>
              </a:rPr>
              <a:t>manhãs</a:t>
            </a:r>
            <a:r>
              <a:rPr lang="pt-BR" sz="2400" dirty="0">
                <a:solidFill>
                  <a:schemeClr val="tx1"/>
                </a:solidFill>
              </a:rPr>
              <a:t> quando acordo, experimento um prazer supremo: o de ser Salvador Dalí.”</a:t>
            </a:r>
            <a:br>
              <a:rPr lang="pt-BR" sz="2400" dirty="0">
                <a:solidFill>
                  <a:schemeClr val="tx1"/>
                </a:solidFill>
              </a:rPr>
            </a:br>
            <a:endParaRPr lang="pt-BR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</a:rPr>
              <a:t>NÉRET, G. Salvador Dalí. </a:t>
            </a:r>
            <a:r>
              <a:rPr lang="pt-BR" sz="2400" dirty="0" err="1">
                <a:solidFill>
                  <a:schemeClr val="tx1"/>
                </a:solidFill>
              </a:rPr>
              <a:t>Taschen</a:t>
            </a:r>
            <a:r>
              <a:rPr lang="pt-BR" sz="2400" dirty="0">
                <a:solidFill>
                  <a:schemeClr val="tx1"/>
                </a:solidFill>
              </a:rPr>
              <a:t>, 1996.</a:t>
            </a:r>
            <a:br>
              <a:rPr lang="pt-BR" sz="2400" dirty="0">
                <a:solidFill>
                  <a:schemeClr val="tx1"/>
                </a:solidFill>
              </a:rPr>
            </a:br>
            <a:endParaRPr lang="pt-BR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t-BR" sz="2400" dirty="0">
                <a:solidFill>
                  <a:schemeClr val="tx1"/>
                </a:solidFill>
              </a:rPr>
              <a:t>Assim escreveu o pintor dos “</a:t>
            </a:r>
            <a:r>
              <a:rPr lang="pt-BR" sz="2400" dirty="0" err="1">
                <a:solidFill>
                  <a:schemeClr val="tx1"/>
                </a:solidFill>
              </a:rPr>
              <a:t>relógios</a:t>
            </a:r>
            <a:r>
              <a:rPr lang="pt-BR" sz="2400" dirty="0">
                <a:solidFill>
                  <a:schemeClr val="tx1"/>
                </a:solidFill>
              </a:rPr>
              <a:t> moles” e das “girafas em chamas” em 1931. Esse artista </a:t>
            </a:r>
            <a:r>
              <a:rPr lang="pt-BR" sz="2400" dirty="0" err="1">
                <a:solidFill>
                  <a:schemeClr val="tx1"/>
                </a:solidFill>
              </a:rPr>
              <a:t>excêntrico</a:t>
            </a:r>
            <a:r>
              <a:rPr lang="pt-BR" sz="2400" dirty="0">
                <a:solidFill>
                  <a:schemeClr val="tx1"/>
                </a:solidFill>
              </a:rPr>
              <a:t> deu apoio ao general Franco durante a Guerra Civil Espanhola e, por esse motivo, foi afastado do movimento surrealista por seu </a:t>
            </a:r>
            <a:r>
              <a:rPr lang="pt-BR" sz="2400" dirty="0" err="1">
                <a:solidFill>
                  <a:schemeClr val="tx1"/>
                </a:solidFill>
              </a:rPr>
              <a:t>líder</a:t>
            </a:r>
            <a:r>
              <a:rPr lang="pt-BR" sz="2400" dirty="0">
                <a:solidFill>
                  <a:schemeClr val="tx1"/>
                </a:solidFill>
              </a:rPr>
              <a:t>, </a:t>
            </a:r>
            <a:r>
              <a:rPr lang="pt-BR" sz="2400" dirty="0" err="1">
                <a:solidFill>
                  <a:schemeClr val="tx1"/>
                </a:solidFill>
              </a:rPr>
              <a:t>Andre</a:t>
            </a:r>
            <a:r>
              <a:rPr lang="pt-BR" sz="2400" dirty="0">
                <a:solidFill>
                  <a:schemeClr val="tx1"/>
                </a:solidFill>
              </a:rPr>
              <a:t>́ Breton. Dessa forma, Dalí criou seu </a:t>
            </a:r>
            <a:r>
              <a:rPr lang="pt-BR" sz="2400" dirty="0" err="1">
                <a:solidFill>
                  <a:schemeClr val="tx1"/>
                </a:solidFill>
              </a:rPr>
              <a:t>próprio</a:t>
            </a:r>
            <a:r>
              <a:rPr lang="pt-BR" sz="2400" dirty="0">
                <a:solidFill>
                  <a:schemeClr val="tx1"/>
                </a:solidFill>
              </a:rPr>
              <a:t> estilo, baseado na </a:t>
            </a:r>
            <a:r>
              <a:rPr lang="pt-BR" sz="2400" dirty="0" err="1">
                <a:solidFill>
                  <a:schemeClr val="tx1"/>
                </a:solidFill>
              </a:rPr>
              <a:t>interpretação</a:t>
            </a:r>
            <a:r>
              <a:rPr lang="pt-BR" sz="2400" dirty="0">
                <a:solidFill>
                  <a:schemeClr val="tx1"/>
                </a:solidFill>
              </a:rPr>
              <a:t> dos sonhos e nos estudos de Sigmund Freud, denominado “</a:t>
            </a:r>
            <a:r>
              <a:rPr lang="pt-BR" sz="2400" dirty="0" err="1">
                <a:solidFill>
                  <a:schemeClr val="tx1"/>
                </a:solidFill>
              </a:rPr>
              <a:t>método</a:t>
            </a:r>
            <a:r>
              <a:rPr lang="pt-BR" sz="2400" dirty="0">
                <a:solidFill>
                  <a:schemeClr val="tx1"/>
                </a:solidFill>
              </a:rPr>
              <a:t> de </a:t>
            </a:r>
            <a:r>
              <a:rPr lang="pt-BR" sz="2400" dirty="0" err="1">
                <a:solidFill>
                  <a:schemeClr val="tx1"/>
                </a:solidFill>
              </a:rPr>
              <a:t>interpretação</a:t>
            </a:r>
            <a:r>
              <a:rPr lang="pt-BR" sz="2400" dirty="0">
                <a:solidFill>
                  <a:schemeClr val="tx1"/>
                </a:solidFill>
              </a:rPr>
              <a:t> paranoico”. Esse </a:t>
            </a:r>
            <a:r>
              <a:rPr lang="pt-BR" sz="2400" dirty="0" err="1">
                <a:solidFill>
                  <a:schemeClr val="tx1"/>
                </a:solidFill>
              </a:rPr>
              <a:t>método</a:t>
            </a:r>
            <a:r>
              <a:rPr lang="pt-BR" sz="2400" dirty="0">
                <a:solidFill>
                  <a:schemeClr val="tx1"/>
                </a:solidFill>
              </a:rPr>
              <a:t> era </a:t>
            </a:r>
            <a:r>
              <a:rPr lang="pt-BR" sz="2400" dirty="0" err="1">
                <a:solidFill>
                  <a:schemeClr val="tx1"/>
                </a:solidFill>
              </a:rPr>
              <a:t>constituído</a:t>
            </a:r>
            <a:r>
              <a:rPr lang="pt-BR" sz="2400" dirty="0">
                <a:solidFill>
                  <a:schemeClr val="tx1"/>
                </a:solidFill>
              </a:rPr>
              <a:t> por textos visuais que demonstram imagens.</a:t>
            </a:r>
          </a:p>
          <a:p>
            <a:pPr marL="0" indent="0" algn="just">
              <a:buNone/>
            </a:pPr>
            <a:r>
              <a:rPr lang="pt-BR" sz="2400" dirty="0">
                <a:solidFill>
                  <a:schemeClr val="tx1"/>
                </a:solidFill>
              </a:rPr>
              <a:t>a) do </a:t>
            </a:r>
            <a:r>
              <a:rPr lang="pt-BR" sz="2400" dirty="0" err="1">
                <a:solidFill>
                  <a:schemeClr val="tx1"/>
                </a:solidFill>
              </a:rPr>
              <a:t>fantástico</a:t>
            </a:r>
            <a:r>
              <a:rPr lang="pt-BR" sz="2400" dirty="0">
                <a:solidFill>
                  <a:schemeClr val="tx1"/>
                </a:solidFill>
              </a:rPr>
              <a:t>, impregnado de civismo pelo governo espanhol, em que a busca pela </a:t>
            </a:r>
            <a:r>
              <a:rPr lang="pt-BR" sz="2400" dirty="0" err="1">
                <a:solidFill>
                  <a:schemeClr val="tx1"/>
                </a:solidFill>
              </a:rPr>
              <a:t>emoção</a:t>
            </a:r>
            <a:r>
              <a:rPr lang="pt-BR" sz="2400" dirty="0">
                <a:solidFill>
                  <a:schemeClr val="tx1"/>
                </a:solidFill>
              </a:rPr>
              <a:t> e pela dramaticidade desenvolveram um estilo </a:t>
            </a:r>
            <a:r>
              <a:rPr lang="pt-BR" sz="2400" dirty="0" err="1">
                <a:solidFill>
                  <a:schemeClr val="tx1"/>
                </a:solidFill>
              </a:rPr>
              <a:t>incomparável</a:t>
            </a:r>
            <a:r>
              <a:rPr lang="pt-BR" sz="24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pt-BR" sz="2400" dirty="0">
                <a:solidFill>
                  <a:schemeClr val="tx1"/>
                </a:solidFill>
              </a:rPr>
              <a:t>b) do </a:t>
            </a:r>
            <a:r>
              <a:rPr lang="pt-BR" sz="2400" dirty="0" err="1">
                <a:solidFill>
                  <a:schemeClr val="tx1"/>
                </a:solidFill>
              </a:rPr>
              <a:t>onírico</a:t>
            </a:r>
            <a:r>
              <a:rPr lang="pt-BR" sz="2400" dirty="0">
                <a:solidFill>
                  <a:schemeClr val="tx1"/>
                </a:solidFill>
              </a:rPr>
              <a:t>, que misturava sonho com realidade e inconsciente como um universo </a:t>
            </a:r>
            <a:r>
              <a:rPr lang="pt-BR" sz="2400" dirty="0" err="1">
                <a:solidFill>
                  <a:schemeClr val="tx1"/>
                </a:solidFill>
              </a:rPr>
              <a:t>único</a:t>
            </a:r>
            <a:r>
              <a:rPr lang="pt-BR" sz="2400" dirty="0">
                <a:solidFill>
                  <a:schemeClr val="tx1"/>
                </a:solidFill>
              </a:rPr>
              <a:t> ou pessoal.</a:t>
            </a:r>
          </a:p>
          <a:p>
            <a:pPr marL="0" indent="0" algn="just">
              <a:buNone/>
            </a:pPr>
            <a:r>
              <a:rPr lang="pt-BR" sz="2400" dirty="0">
                <a:solidFill>
                  <a:schemeClr val="tx1"/>
                </a:solidFill>
              </a:rPr>
              <a:t>c) da linha </a:t>
            </a:r>
            <a:r>
              <a:rPr lang="pt-BR" sz="2400" dirty="0" err="1">
                <a:solidFill>
                  <a:schemeClr val="tx1"/>
                </a:solidFill>
              </a:rPr>
              <a:t>inflexícel</a:t>
            </a:r>
            <a:r>
              <a:rPr lang="pt-BR" sz="2400" dirty="0">
                <a:solidFill>
                  <a:schemeClr val="tx1"/>
                </a:solidFill>
              </a:rPr>
              <a:t> da razão, dando vazão a uma forma de produção despojada no traço, na temática e nas formas vinculadas ao real.</a:t>
            </a:r>
          </a:p>
          <a:p>
            <a:pPr marL="0" indent="0" algn="just">
              <a:buNone/>
            </a:pPr>
            <a:r>
              <a:rPr lang="pt-BR" sz="2400" dirty="0">
                <a:solidFill>
                  <a:schemeClr val="tx1"/>
                </a:solidFill>
              </a:rPr>
              <a:t>d) do reflexo que, apesar do termo "paranoico", possui sobriedade e </a:t>
            </a:r>
            <a:r>
              <a:rPr lang="pt-BR" sz="2400" dirty="0" err="1">
                <a:solidFill>
                  <a:schemeClr val="tx1"/>
                </a:solidFill>
              </a:rPr>
              <a:t>elegância</a:t>
            </a:r>
            <a:r>
              <a:rPr lang="pt-BR" sz="2400" dirty="0">
                <a:solidFill>
                  <a:schemeClr val="tx1"/>
                </a:solidFill>
              </a:rPr>
              <a:t> advindas de uma </a:t>
            </a:r>
            <a:r>
              <a:rPr lang="pt-BR" sz="2400" dirty="0" err="1">
                <a:solidFill>
                  <a:schemeClr val="tx1"/>
                </a:solidFill>
              </a:rPr>
              <a:t>técnica</a:t>
            </a:r>
            <a:r>
              <a:rPr lang="pt-BR" sz="2400" dirty="0">
                <a:solidFill>
                  <a:schemeClr val="tx1"/>
                </a:solidFill>
              </a:rPr>
              <a:t> de cores discretas e desenhos precisos.</a:t>
            </a:r>
          </a:p>
          <a:p>
            <a:pPr marL="0" indent="0" algn="just">
              <a:buNone/>
            </a:pPr>
            <a:r>
              <a:rPr lang="pt-BR" sz="2400" dirty="0">
                <a:solidFill>
                  <a:schemeClr val="tx1"/>
                </a:solidFill>
              </a:rPr>
              <a:t>e) da </a:t>
            </a:r>
            <a:r>
              <a:rPr lang="pt-BR" sz="2400" dirty="0" err="1">
                <a:solidFill>
                  <a:schemeClr val="tx1"/>
                </a:solidFill>
              </a:rPr>
              <a:t>expressão</a:t>
            </a:r>
            <a:r>
              <a:rPr lang="pt-BR" sz="2400" dirty="0">
                <a:solidFill>
                  <a:schemeClr val="tx1"/>
                </a:solidFill>
              </a:rPr>
              <a:t> e intensidade entre o consciente e a liberdade, declarando o amor pela forma de conduzir o enredo </a:t>
            </a:r>
            <a:r>
              <a:rPr lang="pt-BR" sz="2400" dirty="0" err="1">
                <a:solidFill>
                  <a:schemeClr val="tx1"/>
                </a:solidFill>
              </a:rPr>
              <a:t>histórico</a:t>
            </a:r>
            <a:r>
              <a:rPr lang="pt-BR" sz="2400" dirty="0">
                <a:solidFill>
                  <a:schemeClr val="tx1"/>
                </a:solidFill>
              </a:rPr>
              <a:t> dos personagens retratados.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FD64FD6-BD52-47BE-915D-85E3F7934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5D5688-1774-4625-9E74-88EA94DB2550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C7203714-AE5D-4597-AB36-24CAD08EF903}"/>
              </a:ext>
            </a:extLst>
          </p:cNvPr>
          <p:cNvSpPr/>
          <p:nvPr/>
        </p:nvSpPr>
        <p:spPr>
          <a:xfrm>
            <a:off x="-1" y="3981933"/>
            <a:ext cx="11993217" cy="5768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462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23F9C5B0-5FA5-4891-9FC3-4A631E07C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836" y="137033"/>
            <a:ext cx="4320206" cy="1559252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pt-BR" u="sng" dirty="0">
                <a:solidFill>
                  <a:schemeClr val="tx1"/>
                </a:solidFill>
              </a:rPr>
              <a:t>FILOSOFIA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u="sng" dirty="0">
                <a:solidFill>
                  <a:schemeClr val="tx1"/>
                </a:solidFill>
              </a:rPr>
              <a:t>DA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u="sng" dirty="0">
                <a:solidFill>
                  <a:schemeClr val="tx1"/>
                </a:solidFill>
              </a:rPr>
              <a:t>CIÊNCIA</a:t>
            </a:r>
          </a:p>
        </p:txBody>
      </p:sp>
      <p:pic>
        <p:nvPicPr>
          <p:cNvPr id="11" name="Espaço Reservado para Conteúdo 10">
            <a:extLst>
              <a:ext uri="{FF2B5EF4-FFF2-40B4-BE49-F238E27FC236}">
                <a16:creationId xmlns:a16="http://schemas.microsoft.com/office/drawing/2014/main" id="{582B7E2C-1F62-474B-B135-0FB662DE77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9413" y="1792244"/>
            <a:ext cx="5927725" cy="3335425"/>
          </a:xfrm>
        </p:spPr>
      </p:pic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C8FE4B5B-7357-4F2F-BE3D-223113312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6835" y="2063164"/>
            <a:ext cx="4320207" cy="4019584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chemeClr val="tx1"/>
                </a:solidFill>
              </a:rPr>
              <a:t>Karl Popper </a:t>
            </a:r>
            <a:r>
              <a:rPr lang="pt-BR" sz="2400" dirty="0">
                <a:solidFill>
                  <a:schemeClr val="tx1"/>
                </a:solidFill>
              </a:rPr>
              <a:t>(1902 – 1994).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Hipótese científica </a:t>
            </a:r>
            <a:r>
              <a:rPr lang="pt-BR" sz="1600" b="1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 Sujeita a refutação;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Falsificacionismo </a:t>
            </a:r>
            <a:r>
              <a:rPr lang="pt-BR" sz="1600" b="1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 Progresso científico;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O erro é o motor da ciência;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pt-BR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chemeClr val="tx1"/>
                </a:solidFill>
                <a:sym typeface="Wingdings" panose="05000000000000000000" pitchFamily="2" charset="2"/>
              </a:rPr>
              <a:t>Thomas Kuhn </a:t>
            </a:r>
            <a:r>
              <a:rPr lang="pt-BR" sz="2400" dirty="0">
                <a:solidFill>
                  <a:schemeClr val="tx1"/>
                </a:solidFill>
                <a:sym typeface="Wingdings" panose="05000000000000000000" pitchFamily="2" charset="2"/>
              </a:rPr>
              <a:t>(1922 – 1996).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Paradigma </a:t>
            </a:r>
            <a:r>
              <a:rPr lang="pt-BR" sz="1600" b="1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 Teoria.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Ciência normal </a:t>
            </a:r>
            <a:r>
              <a:rPr lang="pt-BR" sz="1600" i="1" u="sng" dirty="0">
                <a:solidFill>
                  <a:schemeClr val="tx1"/>
                </a:solidFill>
                <a:sym typeface="Wingdings" panose="05000000000000000000" pitchFamily="2" charset="2"/>
              </a:rPr>
              <a:t>(Acúmulo de dados)</a:t>
            </a: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Anomalia </a:t>
            </a:r>
            <a:r>
              <a:rPr lang="pt-BR" sz="1600" i="1" u="sng" dirty="0">
                <a:solidFill>
                  <a:schemeClr val="tx1"/>
                </a:solidFill>
                <a:sym typeface="Wingdings" panose="05000000000000000000" pitchFamily="2" charset="2"/>
              </a:rPr>
              <a:t>(Crise do paradigma)</a:t>
            </a: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Ciência extraordinária </a:t>
            </a:r>
            <a:r>
              <a:rPr lang="pt-BR" sz="1600" i="1" u="sng" dirty="0">
                <a:solidFill>
                  <a:schemeClr val="tx1"/>
                </a:solidFill>
                <a:sym typeface="Wingdings" panose="05000000000000000000" pitchFamily="2" charset="2"/>
              </a:rPr>
              <a:t>(Novo paradigma)</a:t>
            </a: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Revolução científica.</a:t>
            </a:r>
            <a:endParaRPr lang="pt-B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154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15F2050B-0F88-45ED-90C0-4AF8870DD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2400" dirty="0"/>
              <a:t>(ENEM) “As experiências e erros do cientista consistem de hipóteses. Ele as formula em palavras, e muitas vezes por escrito. Pode então tentar encontrar brechas em qualquer uma dessas hipóteses, criticando-a experimentalmente, ajudado por seus colegas cientistas, que ficarão deleitados se puderem encontrar uma brecha nela. Se a hipótese não suportar essas críticas e esses testes pelo menos tão bem quanto suas concorrentes, será eliminada”.</a:t>
            </a:r>
          </a:p>
          <a:p>
            <a:pPr marL="0" indent="0">
              <a:buNone/>
            </a:pPr>
            <a:r>
              <a:rPr lang="pt-BR" sz="2400" dirty="0"/>
              <a:t>(POPPER, Karl. Conhecimento objetivo. Trad. de Milton Amado. São Paulo: Edusp &amp; Itatiaia, 1975. p. 226.)</a:t>
            </a:r>
          </a:p>
          <a:p>
            <a:pPr marL="0" indent="0">
              <a:buNone/>
            </a:pPr>
            <a:r>
              <a:rPr lang="pt-BR" sz="2400" b="1" dirty="0"/>
              <a:t>Com base no texto e nos conhecimentos sobre ciência e método científico, é correto afirmar:</a:t>
            </a:r>
          </a:p>
          <a:p>
            <a:pPr marL="0" indent="0">
              <a:buNone/>
            </a:pPr>
            <a:r>
              <a:rPr lang="pt-BR" sz="2400" dirty="0"/>
              <a:t>a) O método científico implica a possibilidade constante de refutações teóricas por meio de experimentos cruciais.</a:t>
            </a:r>
          </a:p>
          <a:p>
            <a:pPr marL="0" indent="0">
              <a:buNone/>
            </a:pPr>
            <a:r>
              <a:rPr lang="pt-BR" sz="2400" dirty="0"/>
              <a:t>b) A crítica no meio científico significa o fracasso do cientista que formulou hipóteses incorretas.</a:t>
            </a:r>
          </a:p>
          <a:p>
            <a:pPr marL="0" indent="0">
              <a:buNone/>
            </a:pPr>
            <a:r>
              <a:rPr lang="pt-BR" sz="2400" dirty="0"/>
              <a:t>c) O conflito de hipóteses científicas deve ser resolvido por quem as formulou, sem ajuda de outros cientistas.</a:t>
            </a:r>
          </a:p>
          <a:p>
            <a:pPr marL="0" indent="0">
              <a:buNone/>
            </a:pPr>
            <a:r>
              <a:rPr lang="pt-BR" sz="2400" dirty="0"/>
              <a:t>d) O método crítico consiste em impedir que as hipóteses científicas tenham brechas.</a:t>
            </a:r>
          </a:p>
          <a:p>
            <a:pPr marL="0" indent="0">
              <a:buNone/>
            </a:pPr>
            <a:r>
              <a:rPr lang="pt-BR" sz="2400" dirty="0"/>
              <a:t>e) A atitude crítica é um empecilho para o progresso científico.</a:t>
            </a:r>
          </a:p>
          <a:p>
            <a:endParaRPr lang="pt-BR" dirty="0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FD64FD6-BD52-47BE-915D-85E3F7934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5D5688-1774-4625-9E74-88EA94DB2550}" type="datetime1">
              <a:rPr lang="pt-BR" smtClean="0"/>
              <a:t>01/11/2024</a:t>
            </a:fld>
            <a:endParaRPr lang="en-US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C7203714-AE5D-4597-AB36-24CAD08EF903}"/>
              </a:ext>
            </a:extLst>
          </p:cNvPr>
          <p:cNvSpPr/>
          <p:nvPr/>
        </p:nvSpPr>
        <p:spPr>
          <a:xfrm>
            <a:off x="0" y="3279567"/>
            <a:ext cx="10803276" cy="74909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837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23F9C5B0-5FA5-4891-9FC3-4A631E07C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071" y="1232120"/>
            <a:ext cx="4532242" cy="144675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pt-BR" sz="4400" u="sng" dirty="0">
                <a:solidFill>
                  <a:schemeClr val="tx1"/>
                </a:solidFill>
              </a:rPr>
              <a:t>Filosofia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u="sng" dirty="0">
                <a:solidFill>
                  <a:schemeClr val="tx1"/>
                </a:solidFill>
              </a:rPr>
              <a:t>e</a:t>
            </a:r>
            <a:r>
              <a:rPr lang="pt-BR" sz="4400" dirty="0">
                <a:solidFill>
                  <a:schemeClr val="tx1"/>
                </a:solidFill>
              </a:rPr>
              <a:t> </a:t>
            </a:r>
            <a:r>
              <a:rPr lang="pt-BR" sz="4400" u="sng" dirty="0">
                <a:solidFill>
                  <a:schemeClr val="tx1"/>
                </a:solidFill>
              </a:rPr>
              <a:t>política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C8FE4B5B-7357-4F2F-BE3D-223113312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4070" y="2884466"/>
            <a:ext cx="4532243" cy="2803327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Hannah Arendt</a:t>
            </a:r>
            <a:r>
              <a:rPr lang="pt-BR" sz="2400" b="1" dirty="0">
                <a:solidFill>
                  <a:schemeClr val="tx1"/>
                </a:solidFill>
                <a:latin typeface="Franklin Gothic Medium" panose="020B0603020102020204" pitchFamily="34" charset="0"/>
              </a:rPr>
              <a:t> </a:t>
            </a:r>
            <a:r>
              <a:rPr lang="pt-BR" sz="2400" dirty="0">
                <a:solidFill>
                  <a:schemeClr val="tx1"/>
                </a:solidFill>
              </a:rPr>
              <a:t>(1906 – 1975).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A condição humana;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Labor </a:t>
            </a: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 Sobrevivência</a:t>
            </a:r>
            <a:r>
              <a:rPr lang="pt-BR" sz="1600" dirty="0">
                <a:solidFill>
                  <a:schemeClr val="tx1"/>
                </a:solidFill>
              </a:rPr>
              <a:t>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Trabalho </a:t>
            </a: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 Criação</a:t>
            </a:r>
            <a:r>
              <a:rPr lang="pt-BR" sz="1600" dirty="0">
                <a:solidFill>
                  <a:schemeClr val="tx1"/>
                </a:solidFill>
              </a:rPr>
              <a:t>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Ação </a:t>
            </a:r>
            <a:r>
              <a:rPr lang="pt-BR" sz="1600" dirty="0">
                <a:solidFill>
                  <a:schemeClr val="tx1"/>
                </a:solidFill>
                <a:sym typeface="Wingdings" panose="05000000000000000000" pitchFamily="2" charset="2"/>
              </a:rPr>
              <a:t> Política</a:t>
            </a:r>
            <a:r>
              <a:rPr lang="pt-BR" sz="1600" dirty="0">
                <a:solidFill>
                  <a:schemeClr val="tx1"/>
                </a:solidFill>
              </a:rPr>
              <a:t>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chemeClr val="tx1"/>
                </a:solidFill>
              </a:rPr>
              <a:t>Política é igual liberdade;</a:t>
            </a:r>
          </a:p>
        </p:txBody>
      </p:sp>
      <p:pic>
        <p:nvPicPr>
          <p:cNvPr id="10" name="Espaço Reservado para Conteúdo 9">
            <a:extLst>
              <a:ext uri="{FF2B5EF4-FFF2-40B4-BE49-F238E27FC236}">
                <a16:creationId xmlns:a16="http://schemas.microsoft.com/office/drawing/2014/main" id="{B60C0BBC-1495-4F83-88DE-C12B959432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59413" y="1048804"/>
            <a:ext cx="5927725" cy="4822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282233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do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20_TF56160789" id="{80AA9D2D-EE59-4148-A11E-A51EEE828B28}" vid="{AEAFD717-D3C8-4034-8F7E-D5220B0CCEB8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{270B63FF-BD09-4BB6-81EE-622D0824C782}tf56160789_win32</Template>
  <TotalTime>133</TotalTime>
  <Words>1195</Words>
  <Application>Microsoft Office PowerPoint</Application>
  <PresentationFormat>Widescreen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1" baseType="lpstr">
      <vt:lpstr>Bookman Old Style</vt:lpstr>
      <vt:lpstr>Calibri</vt:lpstr>
      <vt:lpstr>Franklin Gothic Book</vt:lpstr>
      <vt:lpstr>Franklin Gothic Medium</vt:lpstr>
      <vt:lpstr>Open Sans</vt:lpstr>
      <vt:lpstr>Wingdings</vt:lpstr>
      <vt:lpstr>Personalizado</vt:lpstr>
      <vt:lpstr>Revisão de Filosofia</vt:lpstr>
      <vt:lpstr>Apresentação do PowerPoint</vt:lpstr>
      <vt:lpstr>Filosofia e democracia</vt:lpstr>
      <vt:lpstr>Apresentação do PowerPoint</vt:lpstr>
      <vt:lpstr>Filosofia e Psicanálise</vt:lpstr>
      <vt:lpstr>Apresentação do PowerPoint</vt:lpstr>
      <vt:lpstr>FILOSOFIA DA CIÊNCIA</vt:lpstr>
      <vt:lpstr>Apresentação do PowerPoint</vt:lpstr>
      <vt:lpstr>Filosofia e política</vt:lpstr>
      <vt:lpstr>Apresentação do PowerPoint</vt:lpstr>
      <vt:lpstr>Filosofia e ética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Zeni Zeni</dc:creator>
  <cp:lastModifiedBy>Zeni Zeni</cp:lastModifiedBy>
  <cp:revision>19</cp:revision>
  <dcterms:created xsi:type="dcterms:W3CDTF">2024-10-31T20:05:26Z</dcterms:created>
  <dcterms:modified xsi:type="dcterms:W3CDTF">2024-11-01T20:09:31Z</dcterms:modified>
</cp:coreProperties>
</file>